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9" r:id="rId2"/>
    <p:sldId id="307" r:id="rId3"/>
    <p:sldId id="308" r:id="rId4"/>
    <p:sldId id="309" r:id="rId5"/>
    <p:sldId id="310" r:id="rId6"/>
    <p:sldId id="311" r:id="rId7"/>
    <p:sldId id="319" r:id="rId8"/>
    <p:sldId id="320" r:id="rId9"/>
    <p:sldId id="321" r:id="rId10"/>
    <p:sldId id="312" r:id="rId11"/>
    <p:sldId id="313" r:id="rId12"/>
    <p:sldId id="314" r:id="rId1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FFFFFF"/>
    <a:srgbClr val="4A5C66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/>
    <p:restoredTop sz="94551"/>
  </p:normalViewPr>
  <p:slideViewPr>
    <p:cSldViewPr showGuides="1">
      <p:cViewPr varScale="1">
        <p:scale>
          <a:sx n="108" d="100"/>
          <a:sy n="108" d="100"/>
        </p:scale>
        <p:origin x="1800" y="108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27.01.2021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27.01.2021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000"/>
            <a:ext cx="415925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44C22-39ED-44B2-93A0-61C7773B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1" y="2313697"/>
            <a:ext cx="5256584" cy="1440160"/>
          </a:xfrm>
        </p:spPr>
        <p:txBody>
          <a:bodyPr/>
          <a:lstStyle/>
          <a:p>
            <a:r>
              <a:rPr lang="de-DE" sz="3200" dirty="0"/>
              <a:t>Konstruktionsprojekt Fahrrad-Modulbaukasten</a:t>
            </a:r>
            <a:br>
              <a:rPr lang="de-DE" sz="3200" dirty="0"/>
            </a:br>
            <a:r>
              <a:rPr lang="de-DE" sz="3200" dirty="0"/>
              <a:t>Entwicklungsergebnisse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148379" y="3861048"/>
            <a:ext cx="2375791" cy="368840"/>
          </a:xfrm>
        </p:spPr>
        <p:txBody>
          <a:bodyPr/>
          <a:lstStyle/>
          <a:p>
            <a:r>
              <a:rPr lang="de-DE" dirty="0"/>
              <a:t>Maschinenelemente 1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83C3EEB-88D3-4789-85B6-0EECF868C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8350" y="6546850"/>
            <a:ext cx="477838" cy="266700"/>
          </a:xfrm>
        </p:spPr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Mittelmotor</a:t>
            </a:r>
          </a:p>
          <a:p>
            <a:pPr lvl="1"/>
            <a:r>
              <a:rPr lang="de-DE" dirty="0"/>
              <a:t>Kein Umbau des Motors bei Umbau des Moduls nötig</a:t>
            </a:r>
          </a:p>
          <a:p>
            <a:pPr lvl="1"/>
            <a:r>
              <a:rPr lang="de-DE" dirty="0"/>
              <a:t>Unauffällige Einbaulage</a:t>
            </a:r>
          </a:p>
          <a:p>
            <a:r>
              <a:rPr lang="de-DE" dirty="0"/>
              <a:t>Trinkflaschen Akku</a:t>
            </a:r>
          </a:p>
          <a:p>
            <a:pPr lvl="1"/>
            <a:r>
              <a:rPr lang="de-DE" dirty="0"/>
              <a:t>Leichte Befestigung</a:t>
            </a:r>
          </a:p>
          <a:p>
            <a:pPr lvl="1"/>
            <a:r>
              <a:rPr lang="de-DE" dirty="0"/>
              <a:t>Befestigungsschnittstelle schon vorhanden</a:t>
            </a:r>
          </a:p>
          <a:p>
            <a:pPr lvl="2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E-Bike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D3DE791E-CF9C-4A89-BDBA-4DE421F20B97}"/>
              </a:ext>
            </a:extLst>
          </p:cNvPr>
          <p:cNvSpPr txBox="1">
            <a:spLocks/>
          </p:cNvSpPr>
          <p:nvPr/>
        </p:nvSpPr>
        <p:spPr bwMode="auto">
          <a:xfrm>
            <a:off x="5890965" y="5913022"/>
            <a:ext cx="3024336" cy="32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200" dirty="0"/>
              <a:t>Konzeptskizze E-Bike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3B564F-DF31-44B8-83F2-AD552FA7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65" y="3717033"/>
            <a:ext cx="2806710" cy="219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7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1333F4D4-B7C4-4C42-B67D-EB9FA78BA3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58" r="603"/>
          <a:stretch/>
        </p:blipFill>
        <p:spPr>
          <a:xfrm>
            <a:off x="5787586" y="332656"/>
            <a:ext cx="3096270" cy="3365062"/>
          </a:xfrm>
        </p:spPr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AE040218-8D7A-45E7-8B57-A9B5D8624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Federung über Federgabel</a:t>
            </a:r>
          </a:p>
          <a:p>
            <a:pPr lvl="1"/>
            <a:r>
              <a:rPr lang="de-DE" dirty="0"/>
              <a:t>Einfache Handhabung</a:t>
            </a:r>
          </a:p>
          <a:p>
            <a:r>
              <a:rPr lang="de-DE" dirty="0"/>
              <a:t>Einfacher An- und Abbau</a:t>
            </a:r>
          </a:p>
          <a:p>
            <a:pPr lvl="1"/>
            <a:r>
              <a:rPr lang="de-DE" dirty="0"/>
              <a:t>Schnell als Einkaufswagen nutzbar</a:t>
            </a:r>
          </a:p>
          <a:p>
            <a:pPr lvl="1"/>
            <a:r>
              <a:rPr lang="de-DE" dirty="0"/>
              <a:t>Einkauf muss nicht umgeladen werden</a:t>
            </a:r>
          </a:p>
          <a:p>
            <a:r>
              <a:rPr lang="de-DE" dirty="0"/>
              <a:t>Kann als Einkaufswagen durch zusätzlich angebauten Standfuß sicher abgestellt werden</a:t>
            </a:r>
          </a:p>
          <a:p>
            <a:r>
              <a:rPr lang="de-DE" dirty="0"/>
              <a:t>Erhöhte Wendigkeit durch die verbaute Neigetechnik</a:t>
            </a:r>
          </a:p>
          <a:p>
            <a:r>
              <a:rPr lang="de-DE" dirty="0"/>
              <a:t>Sicheres Abstellen des Fahrzeugs durch Arretierung der Neigetechnik möglich</a:t>
            </a:r>
          </a:p>
          <a:p>
            <a:r>
              <a:rPr lang="de-DE" dirty="0"/>
              <a:t>Geringes Gewicht und Kompaktheit ermöglichen einfachen Transport im KFZ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247F1DD1-C3C3-4DE9-B886-EB6F2623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Lastenrad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477509-71AF-1442-AA36-4D80324E8263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Titel 16">
            <a:extLst>
              <a:ext uri="{FF2B5EF4-FFF2-40B4-BE49-F238E27FC236}">
                <a16:creationId xmlns:a16="http://schemas.microsoft.com/office/drawing/2014/main" id="{DA5803E7-E847-4493-B826-0109BA5BE620}"/>
              </a:ext>
            </a:extLst>
          </p:cNvPr>
          <p:cNvSpPr txBox="1">
            <a:spLocks/>
          </p:cNvSpPr>
          <p:nvPr/>
        </p:nvSpPr>
        <p:spPr bwMode="auto">
          <a:xfrm>
            <a:off x="6084168" y="3697957"/>
            <a:ext cx="324036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3D-Modell Lastenrad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4C2A90-2B9E-47AA-9347-86316BDB4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 t="30881" r="24077" b="16115"/>
          <a:stretch/>
        </p:blipFill>
        <p:spPr>
          <a:xfrm>
            <a:off x="6084168" y="4286047"/>
            <a:ext cx="2650151" cy="1871076"/>
          </a:xfrm>
          <a:prstGeom prst="rect">
            <a:avLst/>
          </a:prstGeom>
        </p:spPr>
      </p:pic>
      <p:sp>
        <p:nvSpPr>
          <p:cNvPr id="9" name="Titel 16">
            <a:extLst>
              <a:ext uri="{FF2B5EF4-FFF2-40B4-BE49-F238E27FC236}">
                <a16:creationId xmlns:a16="http://schemas.microsoft.com/office/drawing/2014/main" id="{82001953-0D9D-4028-B085-90702A06C281}"/>
              </a:ext>
            </a:extLst>
          </p:cNvPr>
          <p:cNvSpPr txBox="1">
            <a:spLocks/>
          </p:cNvSpPr>
          <p:nvPr/>
        </p:nvSpPr>
        <p:spPr bwMode="auto">
          <a:xfrm>
            <a:off x="6084168" y="6157123"/>
            <a:ext cx="324036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400" dirty="0"/>
              <a:t>Standfuß an der Unterseite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A45AA53-DA43-4483-88DB-0E9BBB26B0CF}"/>
              </a:ext>
            </a:extLst>
          </p:cNvPr>
          <p:cNvSpPr/>
          <p:nvPr/>
        </p:nvSpPr>
        <p:spPr>
          <a:xfrm>
            <a:off x="6380918" y="4477554"/>
            <a:ext cx="12241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67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8BCBC58-4582-42CB-BFA5-87A9A908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Federung hinten</a:t>
            </a:r>
          </a:p>
          <a:p>
            <a:pPr lvl="1"/>
            <a:r>
              <a:rPr lang="de-DE" dirty="0"/>
              <a:t>Erhöhter Komfort</a:t>
            </a:r>
          </a:p>
          <a:p>
            <a:r>
              <a:rPr lang="de-DE" dirty="0"/>
              <a:t>Schaltung des Fahrrades bleibt erhalten</a:t>
            </a:r>
          </a:p>
          <a:p>
            <a:r>
              <a:rPr lang="de-DE" dirty="0"/>
              <a:t>Erhöhte Kippsicherheit durch zwei Hinterräder</a:t>
            </a:r>
          </a:p>
          <a:p>
            <a:r>
              <a:rPr lang="de-DE" dirty="0"/>
              <a:t>Sicheres Bremsen durch zwei direkt an den Rädern montierten Bremsscheiben</a:t>
            </a:r>
          </a:p>
          <a:p>
            <a:r>
              <a:rPr lang="de-DE" dirty="0"/>
              <a:t>Gleichmäßige Verteilung der Antriebskraft auf beide Hinterräder durch Differential</a:t>
            </a:r>
          </a:p>
          <a:p>
            <a:r>
              <a:rPr lang="de-DE" dirty="0"/>
              <a:t>Geringes Gewicht und Kompaktheit ermöglichen einfachen Transport im KFZ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818B9-6723-44A9-B51B-517A6A2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Dreirad für bewegungseingeschränkte Menschen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4B7358-837F-F449-96D9-6AA1275CBD5B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6" name="Titel 10">
            <a:extLst>
              <a:ext uri="{FF2B5EF4-FFF2-40B4-BE49-F238E27FC236}">
                <a16:creationId xmlns:a16="http://schemas.microsoft.com/office/drawing/2014/main" id="{B52F9C15-6061-4AD0-BE65-E1D847CB816A}"/>
              </a:ext>
            </a:extLst>
          </p:cNvPr>
          <p:cNvSpPr txBox="1">
            <a:spLocks/>
          </p:cNvSpPr>
          <p:nvPr/>
        </p:nvSpPr>
        <p:spPr bwMode="auto">
          <a:xfrm>
            <a:off x="6091355" y="5984649"/>
            <a:ext cx="338437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3D-Modell Dreirad</a:t>
            </a:r>
          </a:p>
        </p:txBody>
      </p:sp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827E4AE5-4ED0-458A-B5D6-0ACDCEC1CA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" t="1" r="-48" b="491"/>
          <a:stretch/>
        </p:blipFill>
        <p:spPr>
          <a:xfrm>
            <a:off x="6091355" y="3645024"/>
            <a:ext cx="2654258" cy="2339625"/>
          </a:xfrm>
        </p:spPr>
      </p:pic>
    </p:spTree>
    <p:extLst>
      <p:ext uri="{BB962C8B-B14F-4D97-AF65-F5344CB8AC3E}">
        <p14:creationId xmlns:p14="http://schemas.microsoft.com/office/powerpoint/2010/main" val="176466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Aufgabenstellung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Konzept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Ergebnis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Vorteile &amp; Nutzen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73FA56-73CD-441D-89AA-A5BD520F9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8411"/>
            <a:ext cx="4248472" cy="282870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8FD1BE0B-B34D-4655-8106-252AF27ED3F5}"/>
              </a:ext>
            </a:extLst>
          </p:cNvPr>
          <p:cNvSpPr txBox="1">
            <a:spLocks/>
          </p:cNvSpPr>
          <p:nvPr/>
        </p:nvSpPr>
        <p:spPr bwMode="auto">
          <a:xfrm>
            <a:off x="4572000" y="4437113"/>
            <a:ext cx="4392488" cy="72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2000" dirty="0" err="1"/>
              <a:t>Tern</a:t>
            </a:r>
            <a:r>
              <a:rPr lang="de-DE" sz="2000" dirty="0"/>
              <a:t> </a:t>
            </a:r>
            <a:r>
              <a:rPr lang="de-DE" sz="2000" dirty="0" err="1"/>
              <a:t>Verge</a:t>
            </a:r>
            <a:r>
              <a:rPr lang="de-DE" sz="2000" dirty="0"/>
              <a:t> P10</a:t>
            </a:r>
            <a:br>
              <a:rPr lang="de-DE" dirty="0"/>
            </a:br>
            <a:r>
              <a:rPr lang="de-DE" sz="800" dirty="0"/>
              <a:t>https://www.ternbicycles.com/sites/default/files/images/bikes/unfolded/2017/04/vergep10-g1-unfold-00-blkbgtblue.jpg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7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eines Fahrrad-Modulbaukastens auf Grundlage des Faltrads „</a:t>
            </a:r>
            <a:r>
              <a:rPr lang="de-DE" dirty="0" err="1"/>
              <a:t>tern</a:t>
            </a:r>
            <a:r>
              <a:rPr lang="de-DE" dirty="0"/>
              <a:t> </a:t>
            </a:r>
            <a:r>
              <a:rPr lang="de-DE" dirty="0" err="1"/>
              <a:t>Verge</a:t>
            </a:r>
            <a:r>
              <a:rPr lang="de-DE" dirty="0"/>
              <a:t> P10“.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Bestehend aus folgenden Modulen: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 err="1"/>
              <a:t>Tern</a:t>
            </a:r>
            <a:r>
              <a:rPr lang="de-DE" sz="2000" b="1" dirty="0"/>
              <a:t> </a:t>
            </a:r>
            <a:r>
              <a:rPr lang="de-DE" sz="2000" b="1" dirty="0" err="1"/>
              <a:t>Verge</a:t>
            </a:r>
            <a:r>
              <a:rPr lang="de-DE" sz="2000" b="1" dirty="0"/>
              <a:t> P10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/>
              <a:t>E-Bike-Faltrad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/>
              <a:t>E-Bike-Dreirad-Lastenrad mit Neigetechnik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/>
              <a:t>E-Bike-Dreirad für bewegungseingeschränkte Menschen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36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E-Bike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61655B-9C73-42B3-825A-E0DD43932D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Nutzung zugekaufter 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Einfacher Ein- und Ausbau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Räder gebremst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 PKW transportierbar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Umbau von Zwei- auf Dreirad in weniger als 30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64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28DEF-7D63-224F-B0E5-713CE21DF6E5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97300DA-05A6-4F94-8009-7F61D507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Dreirad Lastenrad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19F9281-3343-4F85-9649-D7FBD4AEC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Neigetechnik</a:t>
            </a:r>
          </a:p>
          <a:p>
            <a:pPr marL="828675" lvl="1" indent="-285750">
              <a:buFont typeface="Arial" panose="020B0604020202020204" pitchFamily="34" charset="0"/>
              <a:buChar char="•"/>
            </a:pPr>
            <a:r>
              <a:rPr lang="de-DE" dirty="0"/>
              <a:t>arretierbar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Vorderräder gelenkt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Vorne gefedert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Modul als Einkaufswagen nutzbar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Räder gebremst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 PKW transportierbar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Umbau von Zwei- auf Dreirad in weniger als 30 Minuten</a:t>
            </a:r>
          </a:p>
        </p:txBody>
      </p:sp>
    </p:spTree>
    <p:extLst>
      <p:ext uri="{BB962C8B-B14F-4D97-AF65-F5344CB8AC3E}">
        <p14:creationId xmlns:p14="http://schemas.microsoft.com/office/powerpoint/2010/main" val="206521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28DEF-7D63-224F-B0E5-713CE21DF6E5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4179CF6-BEC1-44D7-854A-00E49F8F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Dreirad für bewegungseingeschränkte Menschen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94256A-9C37-46EB-9E24-8FAFD2C18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001" y="1844824"/>
            <a:ext cx="8424464" cy="43924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Hinterräder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Neigetechnik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Federung hinten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Räder gebremst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 PKW transportierbar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Umbau von Zwei- auf Dreirad in weniger als 30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92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26134A-FDF3-46D7-BCEC-E25D48AE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„E-Bike </a:t>
            </a:r>
            <a:r>
              <a:rPr lang="de-DE" dirty="0" err="1"/>
              <a:t>solutions</a:t>
            </a:r>
            <a:r>
              <a:rPr lang="de-DE" dirty="0"/>
              <a:t>“ Mittelmotor mit Trinkflaschen Akku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F2633F-F54F-4125-A231-D94F5087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E-Bike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FBF006-7BBF-4A9E-BBB1-95EA5928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8552D4-814B-4AB8-919D-800B62F4B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66" y="3470798"/>
            <a:ext cx="1844824" cy="18448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6119DE-A8F8-4BA7-B209-59E5FE35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98" y="3470798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FCDED36D-3CAE-4B4A-ACD0-602CC1CD2685}"/>
              </a:ext>
            </a:extLst>
          </p:cNvPr>
          <p:cNvSpPr txBox="1">
            <a:spLocks/>
          </p:cNvSpPr>
          <p:nvPr/>
        </p:nvSpPr>
        <p:spPr bwMode="auto">
          <a:xfrm>
            <a:off x="4113766" y="5315622"/>
            <a:ext cx="2448272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EBS Mittelmotor</a:t>
            </a:r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A1E01E61-9DC3-42CE-B775-C6FF0987CA54}"/>
              </a:ext>
            </a:extLst>
          </p:cNvPr>
          <p:cNvSpPr txBox="1">
            <a:spLocks/>
          </p:cNvSpPr>
          <p:nvPr/>
        </p:nvSpPr>
        <p:spPr bwMode="auto">
          <a:xfrm>
            <a:off x="6480398" y="5380561"/>
            <a:ext cx="19050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EBS Trinkflaschen Akku</a:t>
            </a:r>
          </a:p>
        </p:txBody>
      </p:sp>
    </p:spTree>
    <p:extLst>
      <p:ext uri="{BB962C8B-B14F-4D97-AF65-F5344CB8AC3E}">
        <p14:creationId xmlns:p14="http://schemas.microsoft.com/office/powerpoint/2010/main" val="244968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06A3C-4714-4918-96BC-5C63B0EBD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Umsetzung der Federung durch Tausch der Gabel mit </a:t>
            </a:r>
            <a:r>
              <a:rPr lang="de-DE" dirty="0" err="1"/>
              <a:t>Suntour</a:t>
            </a:r>
            <a:r>
              <a:rPr lang="de-DE" dirty="0"/>
              <a:t> XCT JR 20″ (mit 142mm Schaft) Federgabel</a:t>
            </a:r>
          </a:p>
          <a:p>
            <a:r>
              <a:rPr lang="de-DE" dirty="0"/>
              <a:t>Parallelogramm-Alu-Rahmen zur Neigung</a:t>
            </a:r>
          </a:p>
          <a:p>
            <a:r>
              <a:rPr lang="de-DE" dirty="0"/>
              <a:t>Bremsscheiben an jeder Radnabe</a:t>
            </a:r>
          </a:p>
          <a:p>
            <a:r>
              <a:rPr lang="de-DE" dirty="0"/>
              <a:t>Befestigungsschnittstelle: Vorderradgabel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999CEB-199A-4CB2-9FCD-7BD1814C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Lastenrad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552AA3-E293-4688-A195-D7989D4CA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649214-BE78-44D9-AFF5-91C810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43" y="2348880"/>
            <a:ext cx="2762526" cy="2980620"/>
          </a:xfrm>
          <a:prstGeom prst="rect">
            <a:avLst/>
          </a:prstGeom>
        </p:spPr>
      </p:pic>
      <p:sp>
        <p:nvSpPr>
          <p:cNvPr id="8" name="Titel 10">
            <a:extLst>
              <a:ext uri="{FF2B5EF4-FFF2-40B4-BE49-F238E27FC236}">
                <a16:creationId xmlns:a16="http://schemas.microsoft.com/office/drawing/2014/main" id="{50DF61A7-7906-4729-8B03-E49F2171A33F}"/>
              </a:ext>
            </a:extLst>
          </p:cNvPr>
          <p:cNvSpPr txBox="1">
            <a:spLocks/>
          </p:cNvSpPr>
          <p:nvPr/>
        </p:nvSpPr>
        <p:spPr bwMode="auto">
          <a:xfrm>
            <a:off x="5864743" y="5329500"/>
            <a:ext cx="338437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3D-Modell Lastenrad</a:t>
            </a:r>
          </a:p>
        </p:txBody>
      </p:sp>
    </p:spTree>
    <p:extLst>
      <p:ext uri="{BB962C8B-B14F-4D97-AF65-F5344CB8AC3E}">
        <p14:creationId xmlns:p14="http://schemas.microsoft.com/office/powerpoint/2010/main" val="370595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DFA79-F954-400B-A26B-B4FA35FCF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Rohrgestell aus Aluminium</a:t>
            </a:r>
          </a:p>
          <a:p>
            <a:r>
              <a:rPr lang="de-DE" dirty="0"/>
              <a:t>Befestigung an Sattelstütze und Hinterradaufnahme des Fahrrades</a:t>
            </a:r>
          </a:p>
          <a:p>
            <a:r>
              <a:rPr lang="de-DE" dirty="0"/>
              <a:t>Dämpfer verbaut ins Abstützung zur Sattelstütze</a:t>
            </a:r>
          </a:p>
          <a:p>
            <a:r>
              <a:rPr lang="de-DE" dirty="0"/>
              <a:t>1:1 Übersetzung der eingeleiteten Kettenkraft auf zweite Kette zum Modul</a:t>
            </a:r>
          </a:p>
          <a:p>
            <a:r>
              <a:rPr lang="de-DE" dirty="0"/>
              <a:t>Kraftübertragung durch Differential auf die Hinterräder</a:t>
            </a:r>
          </a:p>
          <a:p>
            <a:r>
              <a:rPr lang="de-DE" dirty="0"/>
              <a:t>Bremsscheiben an jeder Radnabe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6B15BA7-5DE3-4378-8279-AEA4F503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Dreirad für bewegungseingeschränkte Menschen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8601DD-9494-4F97-8A01-BD838F6D6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55F60A-6B27-46F9-9D82-37FA44CA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6" y="3429000"/>
            <a:ext cx="2833754" cy="2046941"/>
          </a:xfrm>
          <a:prstGeom prst="rect">
            <a:avLst/>
          </a:prstGeom>
        </p:spPr>
      </p:pic>
      <p:sp>
        <p:nvSpPr>
          <p:cNvPr id="8" name="Titel 10">
            <a:extLst>
              <a:ext uri="{FF2B5EF4-FFF2-40B4-BE49-F238E27FC236}">
                <a16:creationId xmlns:a16="http://schemas.microsoft.com/office/drawing/2014/main" id="{96320209-FBB2-4D06-91ED-63DD36FE2690}"/>
              </a:ext>
            </a:extLst>
          </p:cNvPr>
          <p:cNvSpPr txBox="1">
            <a:spLocks/>
          </p:cNvSpPr>
          <p:nvPr/>
        </p:nvSpPr>
        <p:spPr bwMode="auto">
          <a:xfrm>
            <a:off x="5910646" y="5475941"/>
            <a:ext cx="338437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1600" dirty="0"/>
              <a:t>3D-Modell Dreirad</a:t>
            </a:r>
          </a:p>
        </p:txBody>
      </p:sp>
    </p:spTree>
    <p:extLst>
      <p:ext uri="{BB962C8B-B14F-4D97-AF65-F5344CB8AC3E}">
        <p14:creationId xmlns:p14="http://schemas.microsoft.com/office/powerpoint/2010/main" val="2014609988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389</Words>
  <Application>Microsoft Office PowerPoint</Application>
  <PresentationFormat>Bildschirmpräsentation (4:3)</PresentationFormat>
  <Paragraphs>104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THM-Folienmaster</vt:lpstr>
      <vt:lpstr>Konstruktionsprojekt Fahrrad-Modulbaukasten Entwicklungsergebnisse</vt:lpstr>
      <vt:lpstr>Inhaltsverzeichnis</vt:lpstr>
      <vt:lpstr>Aufgabenstellung</vt:lpstr>
      <vt:lpstr>Anforderungen E-Bike</vt:lpstr>
      <vt:lpstr>Anforderungen Dreirad Lastenrad</vt:lpstr>
      <vt:lpstr>Anforderungen Dreirad für bewegungseingeschränkte Menschen</vt:lpstr>
      <vt:lpstr>Umsetzung E-Bike</vt:lpstr>
      <vt:lpstr>Umsetzung Lastenrad</vt:lpstr>
      <vt:lpstr>Umsetzung Dreirad für bewegungseingeschränkte Menschen </vt:lpstr>
      <vt:lpstr>Vorteile E-Bike</vt:lpstr>
      <vt:lpstr>Vorteile Lastenrad</vt:lpstr>
      <vt:lpstr>Vorteile Dreirad für bewegungseingeschränkte Menschen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Tom Kneissl</cp:lastModifiedBy>
  <cp:revision>128</cp:revision>
  <cp:lastPrinted>2017-11-28T10:01:39Z</cp:lastPrinted>
  <dcterms:created xsi:type="dcterms:W3CDTF">2017-11-01T14:34:44Z</dcterms:created>
  <dcterms:modified xsi:type="dcterms:W3CDTF">2021-01-27T15:50:11Z</dcterms:modified>
</cp:coreProperties>
</file>